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60" r:id="rId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114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1027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Editable worksheet. Print or duplicate for mentor training.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Editable intake 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Editable charter.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388569"/>
            <a:ext cx="36478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Task Table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02920" y="1572768"/>
            <a:ext cx="2084832" cy="2011680"/>
          </a:xfrm>
          <a:prstGeom prst="roundRect">
            <a:avLst>
              <a:gd name="adj" fmla="val 3636"/>
            </a:avLst>
          </a:prstGeom>
          <a:solidFill>
            <a:srgbClr val="E9F2FE"/>
          </a:solidFill>
          <a:ln w="12700">
            <a:solidFill>
              <a:srgbClr val="E9F2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2994EC7-84A1-5F2E-571F-564D5CA4F06D}"/>
              </a:ext>
            </a:extLst>
          </p:cNvPr>
          <p:cNvGrpSpPr/>
          <p:nvPr/>
        </p:nvGrpSpPr>
        <p:grpSpPr>
          <a:xfrm>
            <a:off x="973836" y="1810512"/>
            <a:ext cx="1143000" cy="292608"/>
            <a:chOff x="704088" y="1810512"/>
            <a:chExt cx="1143000" cy="292608"/>
          </a:xfrm>
        </p:grpSpPr>
        <p:sp>
          <p:nvSpPr>
            <p:cNvPr id="6" name="Shape 4"/>
            <p:cNvSpPr/>
            <p:nvPr/>
          </p:nvSpPr>
          <p:spPr>
            <a:xfrm>
              <a:off x="704088" y="1810512"/>
              <a:ext cx="1143000" cy="2926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 5"/>
            <p:cNvSpPr/>
            <p:nvPr/>
          </p:nvSpPr>
          <p:spPr>
            <a:xfrm>
              <a:off x="758952" y="1810512"/>
              <a:ext cx="10332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20" b="1" dirty="0">
                  <a:solidFill>
                    <a:srgbClr val="3B82F6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OWNER</a:t>
              </a:r>
              <a:endParaRPr lang="en-US" sz="1020" dirty="0"/>
            </a:p>
          </p:txBody>
        </p:sp>
      </p:grpSp>
      <p:sp>
        <p:nvSpPr>
          <p:cNvPr id="8" name="Text 6"/>
          <p:cNvSpPr/>
          <p:nvPr/>
        </p:nvSpPr>
        <p:spPr>
          <a:xfrm>
            <a:off x="685800" y="2313432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responsible?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31520" y="3295022"/>
            <a:ext cx="1627632" cy="0"/>
          </a:xfrm>
          <a:prstGeom prst="line">
            <a:avLst/>
          </a:prstGeom>
          <a:noFill/>
          <a:ln w="12700">
            <a:solidFill>
              <a:srgbClr val="5E7288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825496" y="1572768"/>
            <a:ext cx="2084832" cy="2011680"/>
          </a:xfrm>
          <a:prstGeom prst="roundRect">
            <a:avLst>
              <a:gd name="adj" fmla="val 3636"/>
            </a:avLst>
          </a:prstGeom>
          <a:solidFill>
            <a:srgbClr val="E8F7F6"/>
          </a:solidFill>
          <a:ln w="12700">
            <a:solidFill>
              <a:srgbClr val="E8F7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89DCFEB-8EE3-5466-D877-A1E1A465FB62}"/>
              </a:ext>
            </a:extLst>
          </p:cNvPr>
          <p:cNvGrpSpPr/>
          <p:nvPr/>
        </p:nvGrpSpPr>
        <p:grpSpPr>
          <a:xfrm>
            <a:off x="3296412" y="1796693"/>
            <a:ext cx="1143000" cy="292608"/>
            <a:chOff x="3026664" y="1810512"/>
            <a:chExt cx="1143000" cy="292608"/>
          </a:xfrm>
        </p:grpSpPr>
        <p:sp>
          <p:nvSpPr>
            <p:cNvPr id="11" name="Shape 9"/>
            <p:cNvSpPr/>
            <p:nvPr/>
          </p:nvSpPr>
          <p:spPr>
            <a:xfrm>
              <a:off x="3026664" y="1810512"/>
              <a:ext cx="1143000" cy="2926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10"/>
            <p:cNvSpPr/>
            <p:nvPr/>
          </p:nvSpPr>
          <p:spPr>
            <a:xfrm>
              <a:off x="3081528" y="1810512"/>
              <a:ext cx="10332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20" b="1" dirty="0">
                  <a:solidFill>
                    <a:srgbClr val="16A6A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ACTION</a:t>
              </a:r>
              <a:endParaRPr lang="en-US" sz="1020" dirty="0"/>
            </a:p>
          </p:txBody>
        </p:sp>
      </p:grpSp>
      <p:sp>
        <p:nvSpPr>
          <p:cNvPr id="13" name="Text 11"/>
          <p:cNvSpPr/>
          <p:nvPr/>
        </p:nvSpPr>
        <p:spPr>
          <a:xfrm>
            <a:off x="3008376" y="2313432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exactly happens?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3054096" y="3295022"/>
            <a:ext cx="1627632" cy="0"/>
          </a:xfrm>
          <a:prstGeom prst="line">
            <a:avLst/>
          </a:prstGeom>
          <a:noFill/>
          <a:ln w="12700">
            <a:solidFill>
              <a:srgbClr val="5E7288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148072" y="1572768"/>
            <a:ext cx="2084832" cy="2011680"/>
          </a:xfrm>
          <a:prstGeom prst="roundRect">
            <a:avLst>
              <a:gd name="adj" fmla="val 3636"/>
            </a:avLst>
          </a:prstGeom>
          <a:solidFill>
            <a:srgbClr val="EEE9FA"/>
          </a:solidFill>
          <a:ln w="12700">
            <a:solidFill>
              <a:srgbClr val="EEE9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9509A97-123E-2448-FCEB-25D6C619E47F}"/>
              </a:ext>
            </a:extLst>
          </p:cNvPr>
          <p:cNvGrpSpPr/>
          <p:nvPr/>
        </p:nvGrpSpPr>
        <p:grpSpPr>
          <a:xfrm>
            <a:off x="5618988" y="1796693"/>
            <a:ext cx="1143000" cy="292608"/>
            <a:chOff x="5349240" y="1810512"/>
            <a:chExt cx="1143000" cy="292608"/>
          </a:xfrm>
        </p:grpSpPr>
        <p:sp>
          <p:nvSpPr>
            <p:cNvPr id="16" name="Shape 14"/>
            <p:cNvSpPr/>
            <p:nvPr/>
          </p:nvSpPr>
          <p:spPr>
            <a:xfrm>
              <a:off x="5349240" y="1810512"/>
              <a:ext cx="1143000" cy="2926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 15"/>
            <p:cNvSpPr/>
            <p:nvPr/>
          </p:nvSpPr>
          <p:spPr>
            <a:xfrm>
              <a:off x="5404104" y="1810512"/>
              <a:ext cx="10332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20" b="1" dirty="0">
                  <a:solidFill>
                    <a:srgbClr val="7656C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STANDARD</a:t>
              </a:r>
              <a:endParaRPr lang="en-US" sz="1020" dirty="0"/>
            </a:p>
          </p:txBody>
        </p:sp>
      </p:grpSp>
      <p:sp>
        <p:nvSpPr>
          <p:cNvPr id="18" name="Text 16"/>
          <p:cNvSpPr/>
          <p:nvPr/>
        </p:nvSpPr>
        <p:spPr>
          <a:xfrm>
            <a:off x="5330952" y="2313432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counts as correct?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5376672" y="3295022"/>
            <a:ext cx="1627632" cy="0"/>
          </a:xfrm>
          <a:prstGeom prst="line">
            <a:avLst/>
          </a:prstGeom>
          <a:noFill/>
          <a:ln w="12700">
            <a:solidFill>
              <a:srgbClr val="5E7288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470648" y="1572768"/>
            <a:ext cx="2084832" cy="2011680"/>
          </a:xfrm>
          <a:prstGeom prst="roundRect">
            <a:avLst>
              <a:gd name="adj" fmla="val 3636"/>
            </a:avLst>
          </a:prstGeom>
          <a:solidFill>
            <a:srgbClr val="FFF1DA"/>
          </a:solidFill>
          <a:ln w="12700">
            <a:solidFill>
              <a:srgbClr val="FFF1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7405EBB-CA33-18C1-9038-94C862053EBD}"/>
              </a:ext>
            </a:extLst>
          </p:cNvPr>
          <p:cNvGrpSpPr/>
          <p:nvPr/>
        </p:nvGrpSpPr>
        <p:grpSpPr>
          <a:xfrm>
            <a:off x="7936170" y="1798953"/>
            <a:ext cx="1143000" cy="292608"/>
            <a:chOff x="7671816" y="1810512"/>
            <a:chExt cx="1143000" cy="292608"/>
          </a:xfrm>
        </p:grpSpPr>
        <p:sp>
          <p:nvSpPr>
            <p:cNvPr id="21" name="Shape 19"/>
            <p:cNvSpPr/>
            <p:nvPr/>
          </p:nvSpPr>
          <p:spPr>
            <a:xfrm>
              <a:off x="7671816" y="1810512"/>
              <a:ext cx="1143000" cy="2926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20"/>
            <p:cNvSpPr/>
            <p:nvPr/>
          </p:nvSpPr>
          <p:spPr>
            <a:xfrm>
              <a:off x="7726680" y="1810512"/>
              <a:ext cx="10332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20" b="1" dirty="0">
                  <a:solidFill>
                    <a:srgbClr val="F4A73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ENDPOINT</a:t>
              </a:r>
              <a:endParaRPr lang="en-US" sz="1020" dirty="0"/>
            </a:p>
          </p:txBody>
        </p:sp>
      </p:grpSp>
      <p:sp>
        <p:nvSpPr>
          <p:cNvPr id="23" name="Text 21"/>
          <p:cNvSpPr/>
          <p:nvPr/>
        </p:nvSpPr>
        <p:spPr>
          <a:xfrm>
            <a:off x="7653528" y="2313432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“done” look like?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7699248" y="3295022"/>
            <a:ext cx="1627632" cy="0"/>
          </a:xfrm>
          <a:prstGeom prst="line">
            <a:avLst/>
          </a:prstGeom>
          <a:noFill/>
          <a:ln w="12700">
            <a:solidFill>
              <a:srgbClr val="5E7288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9793224" y="1572768"/>
            <a:ext cx="2084832" cy="2011680"/>
          </a:xfrm>
          <a:prstGeom prst="roundRect">
            <a:avLst>
              <a:gd name="adj" fmla="val 3636"/>
            </a:avLst>
          </a:prstGeom>
          <a:solidFill>
            <a:srgbClr val="FCE7E7"/>
          </a:solidFill>
          <a:ln w="12700">
            <a:solidFill>
              <a:srgbClr val="FC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23F331D-EDC0-8DB4-1EC6-FA64A701C232}"/>
              </a:ext>
            </a:extLst>
          </p:cNvPr>
          <p:cNvGrpSpPr/>
          <p:nvPr/>
        </p:nvGrpSpPr>
        <p:grpSpPr>
          <a:xfrm>
            <a:off x="10264140" y="1798953"/>
            <a:ext cx="1143000" cy="292608"/>
            <a:chOff x="9994392" y="1810512"/>
            <a:chExt cx="1143000" cy="292608"/>
          </a:xfrm>
        </p:grpSpPr>
        <p:sp>
          <p:nvSpPr>
            <p:cNvPr id="26" name="Shape 24"/>
            <p:cNvSpPr/>
            <p:nvPr/>
          </p:nvSpPr>
          <p:spPr>
            <a:xfrm>
              <a:off x="9994392" y="1810512"/>
              <a:ext cx="1143000" cy="2926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 25"/>
            <p:cNvSpPr/>
            <p:nvPr/>
          </p:nvSpPr>
          <p:spPr>
            <a:xfrm>
              <a:off x="10049256" y="1810512"/>
              <a:ext cx="10332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20" b="1" dirty="0">
                  <a:solidFill>
                    <a:srgbClr val="E85C5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HANDOFF</a:t>
              </a:r>
              <a:endParaRPr lang="en-US" sz="1020" dirty="0"/>
            </a:p>
          </p:txBody>
        </p:sp>
      </p:grpSp>
      <p:sp>
        <p:nvSpPr>
          <p:cNvPr id="28" name="Text 26"/>
          <p:cNvSpPr/>
          <p:nvPr/>
        </p:nvSpPr>
        <p:spPr>
          <a:xfrm>
            <a:off x="9976104" y="2313432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must be told?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10021824" y="3295022"/>
            <a:ext cx="1627632" cy="0"/>
          </a:xfrm>
          <a:prstGeom prst="line">
            <a:avLst/>
          </a:prstGeom>
          <a:noFill/>
          <a:ln w="12700">
            <a:solidFill>
              <a:srgbClr val="5E7288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94360" y="3895344"/>
            <a:ext cx="2590629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b="1" dirty="0">
                <a:solidFill>
                  <a:srgbClr val="5E72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Executable instruction:</a:t>
            </a: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594360" y="4297680"/>
            <a:ext cx="10972800" cy="2176272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EAA820B-274D-1C32-C6BA-C45CB8326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824" y="134156"/>
            <a:ext cx="1920267" cy="14833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Functional Intake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02920" y="93268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5E72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student. All responses private and operational.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658368" y="1838555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(optional): ______________________________    Date: __________    Mentor follow-up: ____________________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58368" y="2268323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How do you prefer to learn a new shop or pit task?   ☐ Demo   ☐ Written steps   ☐ Verbal steps   ☐ Guided hands-on   ☐ Other</a:t>
            </a:r>
            <a:endParaRPr lang="en-US" sz="1380" dirty="0"/>
          </a:p>
        </p:txBody>
      </p:sp>
      <p:sp>
        <p:nvSpPr>
          <p:cNvPr id="7" name="Shape 5"/>
          <p:cNvSpPr/>
          <p:nvPr/>
        </p:nvSpPr>
        <p:spPr>
          <a:xfrm>
            <a:off x="658368" y="2707235"/>
            <a:ext cx="10725912" cy="0"/>
          </a:xfrm>
          <a:prstGeom prst="line">
            <a:avLst/>
          </a:prstGeom>
          <a:noFill/>
          <a:ln w="12700">
            <a:solidFill>
              <a:srgbClr val="D8E1E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8368" y="2981555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How do you prefer correction?   ☐ In the moment   ☐ Privately   ☐ Written follow-up   ☐ Show the correct action</a:t>
            </a:r>
            <a:endParaRPr lang="en-US" sz="1380" dirty="0"/>
          </a:p>
        </p:txBody>
      </p:sp>
      <p:sp>
        <p:nvSpPr>
          <p:cNvPr id="9" name="Shape 7"/>
          <p:cNvSpPr/>
          <p:nvPr/>
        </p:nvSpPr>
        <p:spPr>
          <a:xfrm>
            <a:off x="658368" y="3420467"/>
            <a:ext cx="10725912" cy="0"/>
          </a:xfrm>
          <a:prstGeom prst="line">
            <a:avLst/>
          </a:prstGeom>
          <a:noFill/>
          <a:ln w="12700">
            <a:solidFill>
              <a:srgbClr val="D8E1E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8368" y="3694787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What environments make focus harder?   Noise / lighting / crowds / PPE / interruptions / other</a:t>
            </a:r>
            <a:endParaRPr lang="en-US" sz="1380" dirty="0"/>
          </a:p>
        </p:txBody>
      </p:sp>
      <p:sp>
        <p:nvSpPr>
          <p:cNvPr id="11" name="Shape 9"/>
          <p:cNvSpPr/>
          <p:nvPr/>
        </p:nvSpPr>
        <p:spPr>
          <a:xfrm>
            <a:off x="658368" y="4133699"/>
            <a:ext cx="10725912" cy="0"/>
          </a:xfrm>
          <a:prstGeom prst="line">
            <a:avLst/>
          </a:prstGeom>
          <a:noFill/>
          <a:ln w="12700">
            <a:solidFill>
              <a:srgbClr val="D8E1E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58368" y="4408019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When you are overloaded or frustrated, what helps you reset?</a:t>
            </a:r>
            <a:endParaRPr lang="en-US" sz="1380" dirty="0"/>
          </a:p>
        </p:txBody>
      </p:sp>
      <p:sp>
        <p:nvSpPr>
          <p:cNvPr id="13" name="Shape 11"/>
          <p:cNvSpPr/>
          <p:nvPr/>
        </p:nvSpPr>
        <p:spPr>
          <a:xfrm>
            <a:off x="658368" y="4846931"/>
            <a:ext cx="10725912" cy="0"/>
          </a:xfrm>
          <a:prstGeom prst="line">
            <a:avLst/>
          </a:prstGeom>
          <a:noFill/>
          <a:ln w="12700">
            <a:solidFill>
              <a:srgbClr val="D8E1E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8368" y="5121251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What helps you track tasks and time?   ☐ Checklist   ☐ Whiteboard   ☐ Timer   ☐ Verbal check-in   ☐ Other</a:t>
            </a:r>
            <a:endParaRPr lang="en-US" sz="1380" dirty="0"/>
          </a:p>
        </p:txBody>
      </p:sp>
      <p:sp>
        <p:nvSpPr>
          <p:cNvPr id="15" name="Shape 13"/>
          <p:cNvSpPr/>
          <p:nvPr/>
        </p:nvSpPr>
        <p:spPr>
          <a:xfrm>
            <a:off x="658368" y="5560163"/>
            <a:ext cx="10725912" cy="0"/>
          </a:xfrm>
          <a:prstGeom prst="line">
            <a:avLst/>
          </a:prstGeom>
          <a:noFill/>
          <a:ln w="12700">
            <a:solidFill>
              <a:srgbClr val="D8E1E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58368" y="5834483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How will you signal that you are stuck or need a pause?</a:t>
            </a:r>
            <a:endParaRPr lang="en-US" sz="1380" dirty="0"/>
          </a:p>
        </p:txBody>
      </p:sp>
      <p:sp>
        <p:nvSpPr>
          <p:cNvPr id="17" name="Shape 15"/>
          <p:cNvSpPr/>
          <p:nvPr/>
        </p:nvSpPr>
        <p:spPr>
          <a:xfrm>
            <a:off x="658368" y="6273395"/>
            <a:ext cx="10725912" cy="0"/>
          </a:xfrm>
          <a:prstGeom prst="line">
            <a:avLst/>
          </a:prstGeom>
          <a:noFill/>
          <a:ln w="12700">
            <a:solidFill>
              <a:srgbClr val="D8E1E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F027A9E-283D-5412-DFBC-0CCF28282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824" y="134156"/>
            <a:ext cx="1920267" cy="14833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234302"/>
            <a:ext cx="10378440" cy="12086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CHARTER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868680" y="2109796"/>
            <a:ext cx="310896" cy="310896"/>
          </a:xfrm>
          <a:prstGeom prst="ellipse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21097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325880" y="2000068"/>
            <a:ext cx="4800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process technical information at different speeds.</a:t>
            </a:r>
            <a:endParaRPr lang="en-US" sz="1480" dirty="0"/>
          </a:p>
        </p:txBody>
      </p:sp>
      <p:sp>
        <p:nvSpPr>
          <p:cNvPr id="9" name="Shape 7"/>
          <p:cNvSpPr/>
          <p:nvPr/>
        </p:nvSpPr>
        <p:spPr>
          <a:xfrm>
            <a:off x="868680" y="3042484"/>
            <a:ext cx="310896" cy="310896"/>
          </a:xfrm>
          <a:prstGeom prst="ellipse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0424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325880" y="2932756"/>
            <a:ext cx="4800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Silence does not mean agreement. Verify decisions.</a:t>
            </a:r>
            <a:endParaRPr lang="en-US" sz="1480" dirty="0"/>
          </a:p>
        </p:txBody>
      </p:sp>
      <p:sp>
        <p:nvSpPr>
          <p:cNvPr id="12" name="Shape 10"/>
          <p:cNvSpPr/>
          <p:nvPr/>
        </p:nvSpPr>
        <p:spPr>
          <a:xfrm>
            <a:off x="868680" y="3975172"/>
            <a:ext cx="310896" cy="310896"/>
          </a:xfrm>
          <a:prstGeom prst="ellipse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68680" y="39751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25880" y="3865444"/>
            <a:ext cx="4800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contact is optional; clear operational confirmation is required.</a:t>
            </a:r>
            <a:endParaRPr lang="en-US" sz="1480" dirty="0"/>
          </a:p>
        </p:txBody>
      </p:sp>
      <p:sp>
        <p:nvSpPr>
          <p:cNvPr id="15" name="Shape 13"/>
          <p:cNvSpPr/>
          <p:nvPr/>
        </p:nvSpPr>
        <p:spPr>
          <a:xfrm>
            <a:off x="868680" y="4907860"/>
            <a:ext cx="310896" cy="310896"/>
          </a:xfrm>
          <a:prstGeom prst="ellipse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68680" y="49078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325880" y="4788988"/>
            <a:ext cx="4800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Written follow-up is a primary form of work.</a:t>
            </a:r>
            <a:endParaRPr lang="en-US" sz="1480" dirty="0"/>
          </a:p>
        </p:txBody>
      </p:sp>
      <p:sp>
        <p:nvSpPr>
          <p:cNvPr id="18" name="Shape 16"/>
          <p:cNvSpPr/>
          <p:nvPr/>
        </p:nvSpPr>
        <p:spPr>
          <a:xfrm>
            <a:off x="6537960" y="2109796"/>
            <a:ext cx="310896" cy="310896"/>
          </a:xfrm>
          <a:prstGeom prst="ellipse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537960" y="21097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995160" y="2013784"/>
            <a:ext cx="4800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Critique the design, code, and process—never the person.</a:t>
            </a:r>
            <a:endParaRPr lang="en-US" sz="1480" dirty="0"/>
          </a:p>
        </p:txBody>
      </p:sp>
      <p:sp>
        <p:nvSpPr>
          <p:cNvPr id="21" name="Shape 19"/>
          <p:cNvSpPr/>
          <p:nvPr/>
        </p:nvSpPr>
        <p:spPr>
          <a:xfrm>
            <a:off x="6537960" y="3042484"/>
            <a:ext cx="310896" cy="310896"/>
          </a:xfrm>
          <a:prstGeom prst="ellipse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537960" y="30424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995160" y="2960188"/>
            <a:ext cx="4800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do not understand” is a high-value engineering statement.</a:t>
            </a:r>
            <a:endParaRPr lang="en-US" sz="1480" dirty="0"/>
          </a:p>
        </p:txBody>
      </p:sp>
      <p:sp>
        <p:nvSpPr>
          <p:cNvPr id="24" name="Shape 22"/>
          <p:cNvSpPr/>
          <p:nvPr/>
        </p:nvSpPr>
        <p:spPr>
          <a:xfrm>
            <a:off x="6537960" y="3975172"/>
            <a:ext cx="310896" cy="310896"/>
          </a:xfrm>
          <a:prstGeom prst="ellipse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537960" y="39751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995160" y="3878492"/>
            <a:ext cx="4800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anyone says STOP during robot work, stop immediately.</a:t>
            </a:r>
            <a:endParaRPr lang="en-US" sz="1480" dirty="0"/>
          </a:p>
        </p:txBody>
      </p:sp>
      <p:sp>
        <p:nvSpPr>
          <p:cNvPr id="27" name="Shape 25"/>
          <p:cNvSpPr/>
          <p:nvPr/>
        </p:nvSpPr>
        <p:spPr>
          <a:xfrm>
            <a:off x="6537960" y="4907860"/>
            <a:ext cx="310896" cy="310896"/>
          </a:xfrm>
          <a:prstGeom prst="ellipse">
            <a:avLst/>
          </a:prstGeom>
          <a:solidFill>
            <a:srgbClr val="16A6A0"/>
          </a:solidFill>
          <a:ln w="12700">
            <a:solidFill>
              <a:srgbClr val="16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537960" y="49078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995160" y="4961799"/>
            <a:ext cx="4800600" cy="681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team-specific handoff phrase is:</a:t>
            </a:r>
          </a:p>
          <a:p>
            <a:pPr marL="0" indent="0">
              <a:buNone/>
            </a:pPr>
            <a:endParaRPr lang="en-US" sz="1480" dirty="0">
              <a:solidFill>
                <a:srgbClr val="132033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n-US" sz="1480" dirty="0">
                <a:solidFill>
                  <a:srgbClr val="13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_____________________________________________</a:t>
            </a:r>
            <a:endParaRPr lang="en-US" sz="1480" dirty="0"/>
          </a:p>
        </p:txBody>
      </p:sp>
      <p:sp>
        <p:nvSpPr>
          <p:cNvPr id="30" name="Text 28"/>
          <p:cNvSpPr/>
          <p:nvPr/>
        </p:nvSpPr>
        <p:spPr>
          <a:xfrm>
            <a:off x="868680" y="6342032"/>
            <a:ext cx="10378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E72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Adopted on: __________    Student representatives: __________________________    Mentor representatives: __________________________</a:t>
            </a:r>
            <a:endParaRPr lang="en-US" sz="115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BFB57EB-6A6E-A4B6-7813-E008460D2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824" y="134156"/>
            <a:ext cx="1920267" cy="14833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303</Words>
  <Application>Microsoft Office PowerPoint</Application>
  <PresentationFormat>Widescreen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Office Theme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Mentoring Neurodivergent Students in FRC — Editable Toolkit</dc:title>
  <dc:subject>PptxGenJS Presentation</dc:subject>
  <dc:creator>OpenAI</dc:creator>
  <cp:lastModifiedBy>Currier, Michael (CDC/NCIRD/ID)</cp:lastModifiedBy>
  <cp:revision>3</cp:revision>
  <dcterms:created xsi:type="dcterms:W3CDTF">2026-09-24T21:28:11Z</dcterms:created>
  <dcterms:modified xsi:type="dcterms:W3CDTF">2026-09-25T13:32:10Z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2026-09-25T13:15:50Z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85bce375-93a7-43c5-8dae-115bf3b663b6</vt:lpwstr>
  </property>
  <property fmtid="{D5CDD505-2E9C-101B-9397-08002B2CF9AE}" pid="8" name="MSIP_Label_7b94a7b8-f06c-4dfe-bdcc-9b548fd58c31_ContentBits">
    <vt:lpwstr>0</vt:lpwstr>
  </property>
  <property fmtid="{D5CDD505-2E9C-101B-9397-08002B2CF9AE}" pid="9" name="MSIP_Label_7b94a7b8-f06c-4dfe-bdcc-9b548fd58c31_Tag">
    <vt:lpwstr>10, 0, 1, 1</vt:lpwstr>
  </property>
</Properties>
</file>